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17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D728701E-CAF4-4159-9B3E-41C86DFFA30D}" type="datetimeFigureOut">
              <a:rPr lang="en-US" smtClean="0"/>
              <a:t>4/1/12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4/1/12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4/1/12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4/1/12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D728701E-CAF4-4159-9B3E-41C86DFFA30D}" type="datetimeFigureOut">
              <a:rPr lang="en-US" smtClean="0"/>
              <a:t>4/1/12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D728701E-CAF4-4159-9B3E-41C86DFFA30D}" type="datetimeFigureOut">
              <a:rPr lang="en-US" smtClean="0"/>
              <a:t>4/1/12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4/1/12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4/1/12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4/1/12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D728701E-CAF4-4159-9B3E-41C86DFFA30D}" type="datetimeFigureOut">
              <a:rPr lang="en-US" smtClean="0"/>
              <a:t>4/1/12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4/1/12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4/1/12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4/1/12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4/1/12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D728701E-CAF4-4159-9B3E-41C86DFFA30D}" type="datetimeFigureOut">
              <a:rPr lang="en-US" smtClean="0"/>
              <a:t>4/1/12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spcBef>
                <a:spcPts val="600"/>
              </a:spcBef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4/1/12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4/1/12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4/1/12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4/1/12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4/1/12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4/1/12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youtu.be/Sx3wmtdVY5s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11684" y="4624668"/>
            <a:ext cx="5029548" cy="9334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Ethics of Sacred Music </a:t>
            </a:r>
            <a:br>
              <a:rPr lang="en-US" dirty="0" smtClean="0"/>
            </a:br>
            <a:r>
              <a:rPr lang="en-US" dirty="0" smtClean="0"/>
              <a:t>in Public School Choirs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95737" y="5562599"/>
            <a:ext cx="4795622" cy="748553"/>
          </a:xfrm>
        </p:spPr>
        <p:txBody>
          <a:bodyPr/>
          <a:lstStyle/>
          <a:p>
            <a:r>
              <a:rPr lang="en-US" dirty="0" smtClean="0"/>
              <a:t>Ellen Squier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775" y="249497"/>
            <a:ext cx="4215656" cy="28127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5834715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Facing Music Educators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981200"/>
            <a:ext cx="7556313" cy="465328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Balance between: </a:t>
            </a:r>
          </a:p>
          <a:p>
            <a:r>
              <a:rPr lang="en-US" dirty="0" smtClean="0"/>
              <a:t>Laws – Religion neutralized in public schools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</a:t>
            </a:r>
            <a:r>
              <a:rPr lang="en-US" dirty="0"/>
              <a:t> </a:t>
            </a:r>
            <a:r>
              <a:rPr lang="en-US" dirty="0" smtClean="0"/>
              <a:t>   --Separation of Church and State</a:t>
            </a:r>
          </a:p>
          <a:p>
            <a:r>
              <a:rPr lang="en-US" dirty="0" smtClean="0"/>
              <a:t>Sacred Music </a:t>
            </a:r>
          </a:p>
          <a:p>
            <a:pPr marL="0" indent="0">
              <a:buNone/>
            </a:pPr>
            <a:r>
              <a:rPr lang="en-US" dirty="0" smtClean="0"/>
              <a:t>               – Historical – Bach – 21</a:t>
            </a:r>
            <a:r>
              <a:rPr lang="en-US" baseline="30000" dirty="0" smtClean="0"/>
              <a:t>st</a:t>
            </a:r>
            <a:r>
              <a:rPr lang="en-US" dirty="0" smtClean="0"/>
              <a:t> century composers set Masses, Psalms, Oratorios, etc. </a:t>
            </a:r>
          </a:p>
          <a:p>
            <a:pPr marL="0" indent="0">
              <a:buNone/>
            </a:pPr>
            <a:r>
              <a:rPr lang="en-US" dirty="0" smtClean="0"/>
              <a:t>              -- Cultural</a:t>
            </a:r>
            <a:r>
              <a:rPr lang="en-US" dirty="0"/>
              <a:t> </a:t>
            </a:r>
            <a:r>
              <a:rPr lang="en-US" dirty="0" smtClean="0"/>
              <a:t>–Judeo-Christian Heritage, Christmas Carols, Hymns, Patriotic, Singing Schools, Spirituals. </a:t>
            </a:r>
            <a:endParaRPr lang="en-US" dirty="0"/>
          </a:p>
          <a:p>
            <a:r>
              <a:rPr lang="en-US" dirty="0" smtClean="0">
                <a:hlinkClick r:id="rId2"/>
              </a:rPr>
              <a:t>Colorado </a:t>
            </a:r>
            <a:r>
              <a:rPr lang="en-US" dirty="0">
                <a:hlinkClick r:id="rId2"/>
              </a:rPr>
              <a:t>Choir</a:t>
            </a:r>
            <a:br>
              <a:rPr lang="en-US" dirty="0">
                <a:hlinkClick r:id="rId2"/>
              </a:rPr>
            </a:br>
            <a:endParaRPr lang="en-US" dirty="0" smtClean="0"/>
          </a:p>
          <a:p>
            <a:r>
              <a:rPr lang="en-US" dirty="0" smtClean="0"/>
              <a:t>Personal </a:t>
            </a:r>
            <a:r>
              <a:rPr lang="en-US" dirty="0" err="1" smtClean="0"/>
              <a:t>Reactions?x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16266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NAfME</a:t>
            </a:r>
            <a:r>
              <a:rPr lang="en-US" dirty="0" smtClean="0"/>
              <a:t> 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Does music with a sacred text have a place in the public schools?</a:t>
            </a:r>
            <a:endParaRPr lang="en-US" dirty="0"/>
          </a:p>
          <a:p>
            <a:r>
              <a:rPr lang="en-US" dirty="0"/>
              <a:t>It is the position of MENC: The National Association for Music Education that the study and performance of religious music within an educational context is a vital and appropriate part of a comprehensive music education. The omission of sacred music from the school curriculum would result in an incomplete educational experience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26586637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Amendment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253366"/>
            <a:ext cx="7556313" cy="5364406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The First Amendment does not forbid all mention of religion in the public schools; it prohibits the advancement or inhibition of religion by the state.</a:t>
            </a:r>
          </a:p>
          <a:p>
            <a:r>
              <a:rPr lang="en-US" dirty="0" smtClean="0"/>
              <a:t>Schools do not have to remove all materials that may offend religious sensitivity. Subjects may be taught and presented, but not promoted. </a:t>
            </a:r>
          </a:p>
          <a:p>
            <a:r>
              <a:rPr lang="en-US" dirty="0" smtClean="0"/>
              <a:t>For as just as a study of art would be incomplete without including cathedrals, so would a study of music be without including Bach Chorales, Handel’s Messiah, and other sacred classics. </a:t>
            </a:r>
          </a:p>
          <a:p>
            <a:r>
              <a:rPr lang="en-US" dirty="0"/>
              <a:t>Since music with a sacred text or of a religious origin (particularly choral music) constitutes such a substantial portion of music literature and has such an important place in the history of music, it should and does have an important place in music education.</a:t>
            </a:r>
          </a:p>
        </p:txBody>
      </p:sp>
    </p:spTree>
    <p:extLst>
      <p:ext uri="{BB962C8B-B14F-4D97-AF65-F5344CB8AC3E}">
        <p14:creationId xmlns:p14="http://schemas.microsoft.com/office/powerpoint/2010/main" val="40434301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5242" y="250669"/>
            <a:ext cx="6181611" cy="658875"/>
          </a:xfrm>
        </p:spPr>
        <p:txBody>
          <a:bodyPr/>
          <a:lstStyle/>
          <a:p>
            <a:r>
              <a:rPr lang="en-US" dirty="0"/>
              <a:t>Guides for the </a:t>
            </a:r>
            <a:r>
              <a:rPr lang="en-US" dirty="0" smtClean="0"/>
              <a:t>Music </a:t>
            </a:r>
            <a:r>
              <a:rPr lang="en-US" dirty="0"/>
              <a:t>Teacher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233926" y="909545"/>
            <a:ext cx="6568512" cy="5791784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2000" dirty="0" smtClean="0"/>
              <a:t>1. Is </a:t>
            </a:r>
            <a:r>
              <a:rPr lang="en-US" sz="2000" dirty="0"/>
              <a:t>the music selected on the basis of its musical </a:t>
            </a:r>
            <a:r>
              <a:rPr lang="en-US" sz="2000" dirty="0" smtClean="0"/>
              <a:t>and </a:t>
            </a:r>
            <a:r>
              <a:rPr lang="en-US" sz="2000" dirty="0"/>
              <a:t>educational value rather than its religious context</a:t>
            </a:r>
            <a:r>
              <a:rPr lang="en-US" sz="2000" dirty="0" smtClean="0"/>
              <a:t>?</a:t>
            </a:r>
          </a:p>
          <a:p>
            <a:pPr marL="457200" indent="-457200">
              <a:lnSpc>
                <a:spcPct val="120000"/>
              </a:lnSpc>
              <a:buAutoNum type="arabicPeriod"/>
            </a:pPr>
            <a:endParaRPr lang="en-US" sz="2000" dirty="0"/>
          </a:p>
          <a:p>
            <a:pPr>
              <a:lnSpc>
                <a:spcPct val="120000"/>
              </a:lnSpc>
            </a:pPr>
            <a:r>
              <a:rPr lang="en-US" sz="2000" dirty="0"/>
              <a:t>2. Does the teaching of music with sacred text focus on musical and artistic considerations</a:t>
            </a:r>
            <a:r>
              <a:rPr lang="en-US" sz="2000" dirty="0" smtClean="0"/>
              <a:t>?</a:t>
            </a:r>
          </a:p>
          <a:p>
            <a:pPr>
              <a:lnSpc>
                <a:spcPct val="120000"/>
              </a:lnSpc>
            </a:pPr>
            <a:endParaRPr lang="en-US" sz="2000" dirty="0"/>
          </a:p>
          <a:p>
            <a:pPr>
              <a:lnSpc>
                <a:spcPct val="120000"/>
              </a:lnSpc>
            </a:pPr>
            <a:r>
              <a:rPr lang="en-US" sz="2000" dirty="0"/>
              <a:t>3. Are the traditions of different people shared and respected</a:t>
            </a:r>
            <a:r>
              <a:rPr lang="en-US" sz="2000" dirty="0" smtClean="0"/>
              <a:t>?</a:t>
            </a:r>
          </a:p>
          <a:p>
            <a:pPr>
              <a:lnSpc>
                <a:spcPct val="120000"/>
              </a:lnSpc>
            </a:pPr>
            <a:endParaRPr lang="en-US" sz="2000" dirty="0"/>
          </a:p>
          <a:p>
            <a:pPr>
              <a:lnSpc>
                <a:spcPct val="120000"/>
              </a:lnSpc>
            </a:pPr>
            <a:r>
              <a:rPr lang="en-US" sz="2000" dirty="0"/>
              <a:t>4. Is the role of sacred music one of neutrality, neither promoting nor inhibiting religious views?</a:t>
            </a:r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666891" y="2265452"/>
            <a:ext cx="2209657" cy="17543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What’s </a:t>
            </a:r>
          </a:p>
          <a:p>
            <a:pPr algn="ctr"/>
            <a:r>
              <a:rPr lang="en-US" sz="3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the</a:t>
            </a:r>
          </a:p>
          <a:p>
            <a:pPr algn="ctr"/>
            <a:r>
              <a:rPr lang="en-US" sz="3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Purpose?</a:t>
            </a:r>
            <a:endParaRPr lang="en-US" sz="36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628462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288" y="0"/>
            <a:ext cx="6191157" cy="833718"/>
          </a:xfrm>
        </p:spPr>
        <p:txBody>
          <a:bodyPr/>
          <a:lstStyle/>
          <a:p>
            <a:r>
              <a:rPr lang="en-US" dirty="0" smtClean="0"/>
              <a:t>Guides for the Music Teacher Cont.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969271"/>
            <a:ext cx="6191157" cy="5174354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sz="2000" dirty="0"/>
              <a:t>5. Are all local and school policies regarding religious holidays and the use of sacred music observed</a:t>
            </a:r>
            <a:r>
              <a:rPr lang="en-US" sz="2000" dirty="0" smtClean="0"/>
              <a:t>?</a:t>
            </a:r>
          </a:p>
          <a:p>
            <a:pPr>
              <a:lnSpc>
                <a:spcPct val="120000"/>
              </a:lnSpc>
            </a:pPr>
            <a:endParaRPr lang="en-US" sz="2000" dirty="0"/>
          </a:p>
          <a:p>
            <a:pPr>
              <a:lnSpc>
                <a:spcPct val="120000"/>
              </a:lnSpc>
            </a:pPr>
            <a:r>
              <a:rPr lang="en-US" sz="2000" dirty="0"/>
              <a:t>6. Is the use of sacred music and religious symbols or scenery avoided? Is performance in devotional settings avoided</a:t>
            </a:r>
            <a:r>
              <a:rPr lang="en-US" sz="2000" dirty="0" smtClean="0"/>
              <a:t>?</a:t>
            </a:r>
          </a:p>
          <a:p>
            <a:pPr>
              <a:lnSpc>
                <a:spcPct val="120000"/>
              </a:lnSpc>
            </a:pPr>
            <a:endParaRPr lang="en-US" sz="2000" dirty="0"/>
          </a:p>
          <a:p>
            <a:pPr>
              <a:lnSpc>
                <a:spcPct val="120000"/>
              </a:lnSpc>
            </a:pPr>
            <a:r>
              <a:rPr lang="en-US" sz="2000" dirty="0"/>
              <a:t>7. Is there sensitivity to the various religious beliefs represented by the students and parents? </a:t>
            </a:r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480445" y="4421247"/>
            <a:ext cx="2496357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What’s</a:t>
            </a:r>
          </a:p>
          <a:p>
            <a:pPr algn="ctr"/>
            <a:r>
              <a:rPr lang="en-US" sz="4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the</a:t>
            </a:r>
          </a:p>
          <a:p>
            <a:pPr algn="ctr"/>
            <a:r>
              <a:rPr lang="en-US" sz="4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Effect?</a:t>
            </a:r>
          </a:p>
        </p:txBody>
      </p:sp>
    </p:spTree>
    <p:extLst>
      <p:ext uri="{BB962C8B-B14F-4D97-AF65-F5344CB8AC3E}">
        <p14:creationId xmlns:p14="http://schemas.microsoft.com/office/powerpoint/2010/main" val="37277353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Integration of Faith and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 High School Video </a:t>
            </a:r>
          </a:p>
          <a:p>
            <a:r>
              <a:rPr lang="en-US" dirty="0" smtClean="0"/>
              <a:t>My Faith vs. Others </a:t>
            </a:r>
          </a:p>
          <a:p>
            <a:r>
              <a:rPr lang="en-US" dirty="0" err="1" smtClean="0"/>
              <a:t>NAfME</a:t>
            </a:r>
            <a:r>
              <a:rPr lang="en-US" dirty="0" smtClean="0"/>
              <a:t> as guideline and rationale</a:t>
            </a:r>
          </a:p>
          <a:p>
            <a:r>
              <a:rPr lang="en-US" dirty="0" smtClean="0"/>
              <a:t>Arts are an opportunity to expose students to Christian faith, American heritage. </a:t>
            </a:r>
          </a:p>
          <a:p>
            <a:r>
              <a:rPr lang="en-US" dirty="0" smtClean="0"/>
              <a:t>Careful selection: </a:t>
            </a:r>
            <a:r>
              <a:rPr lang="en-US" dirty="0"/>
              <a:t>C</a:t>
            </a:r>
            <a:r>
              <a:rPr lang="en-US" dirty="0" smtClean="0"/>
              <a:t>onsider lyrics, historical use. </a:t>
            </a:r>
          </a:p>
          <a:p>
            <a:r>
              <a:rPr lang="en-US" dirty="0" smtClean="0"/>
              <a:t>Listening and Analysis vs. Performance. For example, unit on music in </a:t>
            </a:r>
            <a:r>
              <a:rPr lang="en-US" smtClean="0"/>
              <a:t>world worship.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787284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"Sacred Music In Schools." </a:t>
            </a:r>
            <a:r>
              <a:rPr lang="en-US" i="1" dirty="0" err="1"/>
              <a:t>NAfME</a:t>
            </a:r>
            <a:r>
              <a:rPr lang="en-US" dirty="0"/>
              <a:t>. Music Educators National Conference, 1 Jan. 1996. Web. 01 Apr. 2012. &lt;http://</a:t>
            </a:r>
            <a:r>
              <a:rPr lang="en-US" dirty="0" err="1"/>
              <a:t>www.nafme.org</a:t>
            </a:r>
            <a:r>
              <a:rPr lang="en-US" dirty="0"/>
              <a:t>/about/view/sacred-music-in-schools&gt;.</a:t>
            </a:r>
          </a:p>
          <a:p>
            <a:r>
              <a:rPr lang="en-US" dirty="0" err="1"/>
              <a:t>YouCruising</a:t>
            </a:r>
            <a:r>
              <a:rPr lang="en-US" dirty="0"/>
              <a:t>. "Colorado Student Quits High School Choir Over Songs Islamic Verses: "There Is No Truth Except Allah"" </a:t>
            </a:r>
            <a:r>
              <a:rPr lang="en-US" i="1" dirty="0"/>
              <a:t>YouTube</a:t>
            </a:r>
            <a:r>
              <a:rPr lang="en-US" dirty="0"/>
              <a:t>. YouTube, 16 Feb. 2012. Web. 01 Apr. 2012. &lt;http://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/>
              <a:t>=Sx3wmtdVY5s&gt;.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52909"/>
      </p:ext>
    </p:extLst>
  </p:cSld>
  <p:clrMapOvr>
    <a:masterClrMapping/>
  </p:clrMapOvr>
</p:sld>
</file>

<file path=ppt/theme/theme1.xml><?xml version="1.0" encoding="utf-8"?>
<a:theme xmlns:a="http://schemas.openxmlformats.org/drawingml/2006/main" name="Advantag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Advantage">
      <a:maj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169</TotalTime>
  <Words>588</Words>
  <Application>Microsoft Macintosh PowerPoint</Application>
  <PresentationFormat>On-screen Show (4:3)</PresentationFormat>
  <Paragraphs>49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Advantage</vt:lpstr>
      <vt:lpstr>The Ethics of Sacred Music  in Public School Choirs</vt:lpstr>
      <vt:lpstr>Issues Facing Music Educators</vt:lpstr>
      <vt:lpstr>NAfME Statement</vt:lpstr>
      <vt:lpstr>1st Amendment</vt:lpstr>
      <vt:lpstr>Guides for the Music Teacher</vt:lpstr>
      <vt:lpstr>Guides for the Music Teacher Cont. </vt:lpstr>
      <vt:lpstr>Integration of Faith and Education</vt:lpstr>
      <vt:lpstr>Works Cited:</vt:lpstr>
    </vt:vector>
  </TitlesOfParts>
  <Company>PBU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Ethics of Sacred Music  in Public School Choirs</dc:title>
  <dc:creator>Ellen  Squier</dc:creator>
  <cp:lastModifiedBy>Ellen  Squier</cp:lastModifiedBy>
  <cp:revision>14</cp:revision>
  <dcterms:created xsi:type="dcterms:W3CDTF">2012-04-01T20:46:06Z</dcterms:created>
  <dcterms:modified xsi:type="dcterms:W3CDTF">2012-04-01T23:36:26Z</dcterms:modified>
</cp:coreProperties>
</file>